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311" r:id="rId3"/>
    <p:sldId id="257" r:id="rId4"/>
    <p:sldId id="259" r:id="rId5"/>
    <p:sldId id="258" r:id="rId6"/>
    <p:sldId id="260" r:id="rId7"/>
    <p:sldId id="306" r:id="rId8"/>
    <p:sldId id="262" r:id="rId9"/>
    <p:sldId id="307" r:id="rId10"/>
    <p:sldId id="308" r:id="rId11"/>
    <p:sldId id="309" r:id="rId12"/>
    <p:sldId id="310" r:id="rId13"/>
    <p:sldId id="268" r:id="rId14"/>
    <p:sldId id="269" r:id="rId15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17"/>
      <p:bold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Montserrat ExtraBold" panose="020B060402020202020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DFA4C4-ED4F-4304-BEC8-83142C8AA463}">
  <a:tblStyle styleId="{F2DFA4C4-ED4F-4304-BEC8-83142C8AA4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896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34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06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80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082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6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urbofuture.com/internet/How-to-Set-Up-an-Intrusion-Detection-System-Using-Snort-on-pfSense-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hub.packtpub.com/brute-forcing-http-applications-and-web-applications-using-nmap-tutorial/" TargetMode="External"/><Relationship Id="rId5" Type="http://schemas.openxmlformats.org/officeDocument/2006/relationships/hyperlink" Target="https://pfsense.org/" TargetMode="External"/><Relationship Id="rId4" Type="http://schemas.openxmlformats.org/officeDocument/2006/relationships/hyperlink" Target="https://www.snort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794933" y="1503386"/>
            <a:ext cx="5198567" cy="162065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OPERATION SECURITY USING PFSENSE AND SNORT</a:t>
            </a:r>
            <a:endParaRPr sz="2800" dirty="0"/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1794933" y="3841750"/>
            <a:ext cx="519006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06E289-6050-4CCC-B905-269345166649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01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FCA6B-7EA8-4638-8FDA-91960030324B}"/>
              </a:ext>
            </a:extLst>
          </p:cNvPr>
          <p:cNvSpPr txBox="1"/>
          <p:nvPr/>
        </p:nvSpPr>
        <p:spPr>
          <a:xfrm>
            <a:off x="3344334" y="1854199"/>
            <a:ext cx="358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20B0604020202020204" charset="0"/>
              </a:rPr>
              <a:t>Testing</a:t>
            </a:r>
            <a:endParaRPr lang="en-PK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79F1A-E49E-4FE2-B87E-12721D46F9EE}"/>
              </a:ext>
            </a:extLst>
          </p:cNvPr>
          <p:cNvSpPr txBox="1"/>
          <p:nvPr/>
        </p:nvSpPr>
        <p:spPr>
          <a:xfrm>
            <a:off x="2209799" y="1684866"/>
            <a:ext cx="1388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Montserrat ExtraBold" panose="020B0604020202020204" charset="0"/>
              </a:rPr>
              <a:t>03</a:t>
            </a:r>
            <a:endParaRPr lang="en-PK" sz="6000" b="1" dirty="0">
              <a:solidFill>
                <a:schemeClr val="bg2"/>
              </a:solidFill>
              <a:latin typeface="Montserrat ExtraBold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8AE1D-E238-4236-B52D-6A1C9A17E09B}"/>
              </a:ext>
            </a:extLst>
          </p:cNvPr>
          <p:cNvSpPr txBox="1"/>
          <p:nvPr/>
        </p:nvSpPr>
        <p:spPr>
          <a:xfrm>
            <a:off x="4326466" y="2446867"/>
            <a:ext cx="375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Perform HTTP-BRUTE FORCE attack .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Checked alert and blocked host .</a:t>
            </a:r>
            <a:endParaRPr lang="en-PK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671CD-6682-4B42-BB81-0315025A10B1}"/>
              </a:ext>
            </a:extLst>
          </p:cNvPr>
          <p:cNvSpPr txBox="1"/>
          <p:nvPr/>
        </p:nvSpPr>
        <p:spPr>
          <a:xfrm>
            <a:off x="4009653" y="244475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CB75-EB6D-468E-9043-A4CE3A880FFB}"/>
              </a:ext>
            </a:extLst>
          </p:cNvPr>
          <p:cNvSpPr txBox="1"/>
          <p:nvPr/>
        </p:nvSpPr>
        <p:spPr>
          <a:xfrm>
            <a:off x="4001187" y="267374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39A6A-C299-4456-992E-191412914AFE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10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4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MY WORK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PERFORM HTTP-BRUTE FORCE ATTACK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By using Nmap tool on Kali Linux ( Attacker Machine)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84D3C6-E62B-4960-B6B7-BE6F77869831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11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0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FCA6B-7EA8-4638-8FDA-91960030324B}"/>
              </a:ext>
            </a:extLst>
          </p:cNvPr>
          <p:cNvSpPr txBox="1"/>
          <p:nvPr/>
        </p:nvSpPr>
        <p:spPr>
          <a:xfrm>
            <a:off x="3344334" y="1854199"/>
            <a:ext cx="358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20B0604020202020204" charset="0"/>
              </a:rPr>
              <a:t>Documentation</a:t>
            </a:r>
            <a:endParaRPr lang="en-PK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79F1A-E49E-4FE2-B87E-12721D46F9EE}"/>
              </a:ext>
            </a:extLst>
          </p:cNvPr>
          <p:cNvSpPr txBox="1"/>
          <p:nvPr/>
        </p:nvSpPr>
        <p:spPr>
          <a:xfrm>
            <a:off x="2209799" y="1684866"/>
            <a:ext cx="1388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Montserrat ExtraBold" panose="020B0604020202020204" charset="0"/>
              </a:rPr>
              <a:t>04</a:t>
            </a:r>
            <a:endParaRPr lang="en-PK" sz="6000" b="1" dirty="0">
              <a:solidFill>
                <a:schemeClr val="bg2"/>
              </a:solidFill>
              <a:latin typeface="Montserrat ExtraBold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8AE1D-E238-4236-B52D-6A1C9A17E09B}"/>
              </a:ext>
            </a:extLst>
          </p:cNvPr>
          <p:cNvSpPr txBox="1"/>
          <p:nvPr/>
        </p:nvSpPr>
        <p:spPr>
          <a:xfrm>
            <a:off x="4326466" y="2446867"/>
            <a:ext cx="37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Write a Report 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671CD-6682-4B42-BB81-0315025A10B1}"/>
              </a:ext>
            </a:extLst>
          </p:cNvPr>
          <p:cNvSpPr txBox="1"/>
          <p:nvPr/>
        </p:nvSpPr>
        <p:spPr>
          <a:xfrm>
            <a:off x="4009653" y="244475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5CB57-9010-4643-9277-9782760AEC2D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12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58A633-65B4-42DD-B1A4-F28A794F05D8}"/>
              </a:ext>
            </a:extLst>
          </p:cNvPr>
          <p:cNvSpPr txBox="1"/>
          <p:nvPr/>
        </p:nvSpPr>
        <p:spPr>
          <a:xfrm>
            <a:off x="1026200" y="1386425"/>
            <a:ext cx="5002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https://www.freecodecamp.org/news/what-is-a-virtual-machine-and-how-to-setup-a-vm-on-windows-linux-and-mac/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https://turbofuture.com/internet/How-to-Set-Up-an-Intrusion-Detection-System-Using-Snort-on-pfSense-20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https://www.snort.org/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https://pfsense.org/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https://hub.packtpub.com/brute-forcing-http-applications-and-web-applications-using-nmap-tutorial/</a:t>
            </a:r>
            <a:endParaRPr lang="en-PK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5E0A9-69DD-4707-9475-35CAC13B55D6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13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1195533" y="1969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THANKYOU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195533" y="185335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8C1224-6E29-46C4-B789-AB626EC2E194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Condensed" panose="020B0502040204020203" pitchFamily="34" charset="0"/>
              </a:rPr>
              <a:t>14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CREATOR’S INTRODUCTION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4"/>
            <a:ext cx="4844233" cy="330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Muhammad Affan Burney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Affanburney03@gmail.com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IEC Cohort 4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Portfolio Project No.1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/>
          </a:p>
          <a:p>
            <a:pPr marL="0" lvl="0" indent="0">
              <a:spcAft>
                <a:spcPts val="1600"/>
              </a:spcAft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https://www.linkedin.com/in/affan-burney-056485194/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E759F4-0C50-4800-98A5-8DEC6603AE5F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02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65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IDEA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4844233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This project is devoted to presenting a solution to protect web pages that acquire passwords and user names against HTML brute force . By performing a brute force password auditing against web servers that are using HTTP authentication with Nmap and detect this attack using snort IDS/IPS on </a:t>
            </a:r>
            <a:r>
              <a:rPr lang="en-US" sz="1600" dirty="0" err="1"/>
              <a:t>PFSense</a:t>
            </a:r>
            <a:r>
              <a:rPr lang="en-US" sz="1600" dirty="0"/>
              <a:t> Firewall .</a:t>
            </a:r>
            <a:endParaRPr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4874F2-0369-4606-B3FE-EB20AB92D4A1}"/>
              </a:ext>
            </a:extLst>
          </p:cNvPr>
          <p:cNvSpPr txBox="1"/>
          <p:nvPr/>
        </p:nvSpPr>
        <p:spPr>
          <a:xfrm>
            <a:off x="1026200" y="3880541"/>
            <a:ext cx="4844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Montserrat" panose="020B0604020202020204" charset="0"/>
              </a:rPr>
              <a:t>pfSense</a:t>
            </a:r>
            <a:r>
              <a:rPr lang="en-GB" sz="1200" dirty="0">
                <a:solidFill>
                  <a:schemeClr val="bg1"/>
                </a:solidFill>
                <a:latin typeface="Montserrat" panose="020B0604020202020204" charset="0"/>
              </a:rPr>
              <a:t> is a firewall/router computer software distribution based on FreeBSD. The open source </a:t>
            </a:r>
            <a:r>
              <a:rPr lang="en-GB" sz="1200" dirty="0" err="1">
                <a:solidFill>
                  <a:schemeClr val="bg1"/>
                </a:solidFill>
                <a:latin typeface="Montserrat" panose="020B0604020202020204" charset="0"/>
              </a:rPr>
              <a:t>pfSense</a:t>
            </a:r>
            <a:r>
              <a:rPr lang="en-GB" sz="1200" dirty="0">
                <a:solidFill>
                  <a:schemeClr val="bg1"/>
                </a:solidFill>
                <a:latin typeface="Montserrat" panose="020B0604020202020204" charset="0"/>
              </a:rPr>
              <a:t> Community Edition (CE) and </a:t>
            </a:r>
            <a:r>
              <a:rPr lang="en-GB" sz="1200" dirty="0" err="1">
                <a:solidFill>
                  <a:schemeClr val="bg1"/>
                </a:solidFill>
                <a:latin typeface="Montserrat" panose="020B0604020202020204" charset="0"/>
              </a:rPr>
              <a:t>pfSense</a:t>
            </a:r>
            <a:r>
              <a:rPr lang="en-GB" sz="1200" dirty="0">
                <a:solidFill>
                  <a:schemeClr val="bg1"/>
                </a:solidFill>
                <a:latin typeface="Montserrat" panose="020B0604020202020204" charset="0"/>
              </a:rPr>
              <a:t> Plus is installed on a physical computer or a virtual machine to make a dedicated firewall/router for a network.</a:t>
            </a:r>
            <a:endParaRPr lang="en-PK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ECE1E-36D5-4DE8-AB9E-3505B6197A44}"/>
              </a:ext>
            </a:extLst>
          </p:cNvPr>
          <p:cNvSpPr txBox="1"/>
          <p:nvPr/>
        </p:nvSpPr>
        <p:spPr>
          <a:xfrm>
            <a:off x="4389966" y="4748750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03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773419" y="31992"/>
            <a:ext cx="4770205" cy="1082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Management</a:t>
            </a:r>
            <a:endParaRPr sz="32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0C5A3F5-D949-48CC-B0B0-C6AA845D3154}"/>
              </a:ext>
            </a:extLst>
          </p:cNvPr>
          <p:cNvSpPr/>
          <p:nvPr/>
        </p:nvSpPr>
        <p:spPr>
          <a:xfrm>
            <a:off x="4879111" y="2072978"/>
            <a:ext cx="731079" cy="39479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PK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657BD177-2076-4878-BA92-8C2A370A0540}"/>
              </a:ext>
            </a:extLst>
          </p:cNvPr>
          <p:cNvSpPr/>
          <p:nvPr/>
        </p:nvSpPr>
        <p:spPr>
          <a:xfrm>
            <a:off x="4599710" y="2912242"/>
            <a:ext cx="731079" cy="39479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PK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B7801C-A5E3-4A58-ACBA-BE149CCD8392}"/>
              </a:ext>
            </a:extLst>
          </p:cNvPr>
          <p:cNvSpPr/>
          <p:nvPr/>
        </p:nvSpPr>
        <p:spPr>
          <a:xfrm>
            <a:off x="4351231" y="3751506"/>
            <a:ext cx="731079" cy="39479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PK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CEE3D38-A513-4919-9C2C-8F97B5C8C0F2}"/>
              </a:ext>
            </a:extLst>
          </p:cNvPr>
          <p:cNvSpPr/>
          <p:nvPr/>
        </p:nvSpPr>
        <p:spPr>
          <a:xfrm>
            <a:off x="5124644" y="1380453"/>
            <a:ext cx="731079" cy="39479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P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A9BB9-AB55-45A8-8DF4-BF899A457ECD}"/>
              </a:ext>
            </a:extLst>
          </p:cNvPr>
          <p:cNvSpPr txBox="1"/>
          <p:nvPr/>
        </p:nvSpPr>
        <p:spPr>
          <a:xfrm>
            <a:off x="6169716" y="1408571"/>
            <a:ext cx="2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Analysis &amp; Design</a:t>
            </a:r>
            <a:endParaRPr lang="en-PK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7024E-67D3-4157-94DD-F994C983303E}"/>
              </a:ext>
            </a:extLst>
          </p:cNvPr>
          <p:cNvSpPr txBox="1"/>
          <p:nvPr/>
        </p:nvSpPr>
        <p:spPr>
          <a:xfrm>
            <a:off x="5855723" y="2159991"/>
            <a:ext cx="1815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Development</a:t>
            </a:r>
            <a:endParaRPr lang="en-PK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A072D-64B4-4551-B3C0-87F45F0CA1E5}"/>
              </a:ext>
            </a:extLst>
          </p:cNvPr>
          <p:cNvSpPr txBox="1"/>
          <p:nvPr/>
        </p:nvSpPr>
        <p:spPr>
          <a:xfrm>
            <a:off x="5610190" y="2999255"/>
            <a:ext cx="1611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Testing</a:t>
            </a:r>
            <a:endParaRPr lang="en-PK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4286E-7059-42BB-86A2-ADC1F7436249}"/>
              </a:ext>
            </a:extLst>
          </p:cNvPr>
          <p:cNvSpPr txBox="1"/>
          <p:nvPr/>
        </p:nvSpPr>
        <p:spPr>
          <a:xfrm>
            <a:off x="5244650" y="3838519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Documentation</a:t>
            </a:r>
            <a:endParaRPr lang="en-PK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CB8578-4227-43E4-A780-CE6A286D45C4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04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FCA6B-7EA8-4638-8FDA-91960030324B}"/>
              </a:ext>
            </a:extLst>
          </p:cNvPr>
          <p:cNvSpPr txBox="1"/>
          <p:nvPr/>
        </p:nvSpPr>
        <p:spPr>
          <a:xfrm>
            <a:off x="3344334" y="1854199"/>
            <a:ext cx="358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20B0604020202020204" charset="0"/>
              </a:rPr>
              <a:t>Analysis &amp; Design</a:t>
            </a:r>
            <a:endParaRPr lang="en-PK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79F1A-E49E-4FE2-B87E-12721D46F9EE}"/>
              </a:ext>
            </a:extLst>
          </p:cNvPr>
          <p:cNvSpPr txBox="1"/>
          <p:nvPr/>
        </p:nvSpPr>
        <p:spPr>
          <a:xfrm>
            <a:off x="2209799" y="1684866"/>
            <a:ext cx="1388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Montserrat ExtraBold" panose="020B0604020202020204" charset="0"/>
              </a:rPr>
              <a:t>01</a:t>
            </a:r>
            <a:endParaRPr lang="en-PK" sz="6000" b="1" dirty="0">
              <a:solidFill>
                <a:schemeClr val="bg2"/>
              </a:solidFill>
              <a:latin typeface="Montserrat ExtraBold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8AE1D-E238-4236-B52D-6A1C9A17E09B}"/>
              </a:ext>
            </a:extLst>
          </p:cNvPr>
          <p:cNvSpPr txBox="1"/>
          <p:nvPr/>
        </p:nvSpPr>
        <p:spPr>
          <a:xfrm>
            <a:off x="4326467" y="2446867"/>
            <a:ext cx="2175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1. Draft environment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2. Install needed ISO</a:t>
            </a:r>
            <a:endParaRPr lang="en-PK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5B1F6-2E21-437B-94A7-34A354F04E15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05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0;p39">
            <a:extLst>
              <a:ext uri="{FF2B5EF4-FFF2-40B4-BE49-F238E27FC236}">
                <a16:creationId xmlns:a16="http://schemas.microsoft.com/office/drawing/2014/main" id="{44353A32-2C6E-492F-A9BC-BF359B74A070}"/>
              </a:ext>
            </a:extLst>
          </p:cNvPr>
          <p:cNvSpPr txBox="1">
            <a:spLocks/>
          </p:cNvSpPr>
          <p:nvPr/>
        </p:nvSpPr>
        <p:spPr>
          <a:xfrm>
            <a:off x="1253595" y="148280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solidFill>
                  <a:schemeClr val="accent1"/>
                </a:solidFill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01AB5-ADA8-4368-9C4E-2E37CA9EF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16" y="739588"/>
            <a:ext cx="6952900" cy="401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B7B62-9169-4A95-8A0C-F4E394FEAEA7}"/>
              </a:ext>
            </a:extLst>
          </p:cNvPr>
          <p:cNvSpPr txBox="1"/>
          <p:nvPr/>
        </p:nvSpPr>
        <p:spPr>
          <a:xfrm>
            <a:off x="4389966" y="480494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06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FCA6B-7EA8-4638-8FDA-91960030324B}"/>
              </a:ext>
            </a:extLst>
          </p:cNvPr>
          <p:cNvSpPr txBox="1"/>
          <p:nvPr/>
        </p:nvSpPr>
        <p:spPr>
          <a:xfrm>
            <a:off x="3344334" y="1854199"/>
            <a:ext cx="358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20B0604020202020204" charset="0"/>
              </a:rPr>
              <a:t>Development</a:t>
            </a:r>
            <a:endParaRPr lang="en-PK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79F1A-E49E-4FE2-B87E-12721D46F9EE}"/>
              </a:ext>
            </a:extLst>
          </p:cNvPr>
          <p:cNvSpPr txBox="1"/>
          <p:nvPr/>
        </p:nvSpPr>
        <p:spPr>
          <a:xfrm>
            <a:off x="2209799" y="1684866"/>
            <a:ext cx="1388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Montserrat ExtraBold" panose="020B0604020202020204" charset="0"/>
              </a:rPr>
              <a:t>02</a:t>
            </a:r>
            <a:endParaRPr lang="en-PK" sz="6000" b="1" dirty="0">
              <a:solidFill>
                <a:schemeClr val="bg2"/>
              </a:solidFill>
              <a:latin typeface="Montserrat ExtraBold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8AE1D-E238-4236-B52D-6A1C9A17E09B}"/>
              </a:ext>
            </a:extLst>
          </p:cNvPr>
          <p:cNvSpPr txBox="1"/>
          <p:nvPr/>
        </p:nvSpPr>
        <p:spPr>
          <a:xfrm>
            <a:off x="4326466" y="2446867"/>
            <a:ext cx="29633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Setup the environment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Install Snort on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PFSense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as an      Intrusion Prevention System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Configure Snort to defend against the HTTP Brute Force Attack </a:t>
            </a:r>
          </a:p>
          <a:p>
            <a:endParaRPr lang="en-PK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671CD-6682-4B42-BB81-0315025A10B1}"/>
              </a:ext>
            </a:extLst>
          </p:cNvPr>
          <p:cNvSpPr txBox="1"/>
          <p:nvPr/>
        </p:nvSpPr>
        <p:spPr>
          <a:xfrm>
            <a:off x="4009653" y="244475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</a:t>
            </a:r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CB75-EB6D-468E-9043-A4CE3A880FFB}"/>
              </a:ext>
            </a:extLst>
          </p:cNvPr>
          <p:cNvSpPr txBox="1"/>
          <p:nvPr/>
        </p:nvSpPr>
        <p:spPr>
          <a:xfrm>
            <a:off x="4001187" y="267374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3889A-5F09-4FC0-BC95-9E74DF2E658E}"/>
              </a:ext>
            </a:extLst>
          </p:cNvPr>
          <p:cNvSpPr txBox="1"/>
          <p:nvPr/>
        </p:nvSpPr>
        <p:spPr>
          <a:xfrm>
            <a:off x="4001187" y="309891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</a:t>
            </a:r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593EE-73DC-45FC-A69D-E6B6265ABEC7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07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4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MY WORK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Setup The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Setup Virtual Switches in VMWare Workstation 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Setup Victim Webserver machine 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Setup Attacker machine 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Setup normal user machine 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Setup </a:t>
            </a:r>
            <a:r>
              <a:rPr lang="en-US" dirty="0" err="1">
                <a:solidFill>
                  <a:schemeClr val="bg1"/>
                </a:solidFill>
              </a:rPr>
              <a:t>PFSense</a:t>
            </a:r>
            <a:r>
              <a:rPr lang="en-US" dirty="0">
                <a:solidFill>
                  <a:schemeClr val="bg1"/>
                </a:solidFill>
              </a:rPr>
              <a:t> Firewall .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801546-7513-4541-A35D-9BBC6F7ABCDF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08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MY WORK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INSTALL SNORT on PFSENSE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Install Snort package 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Download Snort VRT rules 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CONFIGURE SNORT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Configure Snort on interfaces to defend against the HTTP-BRUTE FORCE attack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6EE8CB-3387-4D77-AF36-9E6B5478040C}"/>
              </a:ext>
            </a:extLst>
          </p:cNvPr>
          <p:cNvSpPr txBox="1"/>
          <p:nvPr/>
        </p:nvSpPr>
        <p:spPr>
          <a:xfrm>
            <a:off x="4389966" y="4656666"/>
            <a:ext cx="89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09</a:t>
            </a:r>
            <a:endParaRPr lang="en-PK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4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355</Words>
  <Application>Microsoft Office PowerPoint</Application>
  <PresentationFormat>On-screen Show (16:9)</PresentationFormat>
  <Paragraphs>86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Bahnschrift Condensed</vt:lpstr>
      <vt:lpstr>Montserrat</vt:lpstr>
      <vt:lpstr>Montserrat ExtraBold</vt:lpstr>
      <vt:lpstr>Arial</vt:lpstr>
      <vt:lpstr>Futuristic Background by Slidesgo</vt:lpstr>
      <vt:lpstr>OPERATION SECURITY USING PFSENSE AND SNORT</vt:lpstr>
      <vt:lpstr>CREATOR’S INTRODUCTION</vt:lpstr>
      <vt:lpstr>PROJECT IDEA</vt:lpstr>
      <vt:lpstr>Project Management</vt:lpstr>
      <vt:lpstr>PowerPoint Presentation</vt:lpstr>
      <vt:lpstr>PowerPoint Presentation</vt:lpstr>
      <vt:lpstr>PowerPoint Presentation</vt:lpstr>
      <vt:lpstr>MY WORK</vt:lpstr>
      <vt:lpstr>MY WORK</vt:lpstr>
      <vt:lpstr>PowerPoint Presentation</vt:lpstr>
      <vt:lpstr>MY WORK</vt:lpstr>
      <vt:lpstr>PowerPoint Presentation</vt:lpstr>
      <vt:lpstr>REFERENCES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IPS/IDS using PFSense , Snort , Threat Detection + Response</dc:title>
  <dc:creator>Muhammad Affan B20103034</dc:creator>
  <cp:lastModifiedBy>Muhammad Affan B20103034</cp:lastModifiedBy>
  <cp:revision>19</cp:revision>
  <dcterms:modified xsi:type="dcterms:W3CDTF">2022-09-27T13:18:08Z</dcterms:modified>
</cp:coreProperties>
</file>